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2" r:id="rId6"/>
    <p:sldId id="271" r:id="rId7"/>
    <p:sldId id="265" r:id="rId8"/>
    <p:sldId id="272" r:id="rId9"/>
    <p:sldId id="264" r:id="rId10"/>
    <p:sldId id="274" r:id="rId11"/>
    <p:sldId id="273" r:id="rId12"/>
    <p:sldId id="267" r:id="rId13"/>
    <p:sldId id="26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7BC"/>
    <a:srgbClr val="0563C1"/>
    <a:srgbClr val="00B289"/>
    <a:srgbClr val="DCE0DF"/>
    <a:srgbClr val="69D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4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6D34399-09E5-4EEB-AD96-28713843B6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MAVARA PR0DUCE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36A3B7-93B2-46E1-98C7-285E53E8BA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5B86-B26A-40B3-83A5-24B8FC5FF7C9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23B222-69DE-4887-887C-52DB91914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DC2BA7-7B30-42F4-81D7-C2108FD130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64EC-DF99-4733-8677-B652FE9C9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8492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MAVARA PR0DUCE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EE91-4C48-4C10-91AC-DEA556137DFC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DB753-6350-431C-9600-E7C364B000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7111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17821-DB66-446B-90B4-132F364B3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BD8D7F-5919-4960-9BB3-51C56A50C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ADB3A-863A-4505-A9F3-DD73BA68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254D-A810-4FC2-8DE9-D148197E05D8}" type="datetime1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ABCAE-1BF6-4A50-922B-F3C4ACAD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E7C4E-56F3-4DD6-8C22-9DC7163B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64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80066-7983-4338-BE5D-30A82C0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BE914F-5601-4C93-AEC8-68E257085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A94BF-3B79-42F8-9EA4-5AD10553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4E9E-D0C2-4D26-8850-123243BE74F5}" type="datetime1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4A6C8-0C85-4E7B-8F9B-15755AFB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DC8E3-4227-4A39-9FFE-0D08BB38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0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9D5EAC-B58A-4570-9183-E24406CB2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890D60-B86D-4381-9E94-1564E2B4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B2FC4-33F7-4E22-B5B4-2898791B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0487-0CB0-4166-8682-27C25F1390E2}" type="datetime1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C06C5-B56B-4525-B2B2-861991DE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8953B-E050-46F5-9F76-BCEEDD7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8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5442-5295-449F-8BA4-5F798ACF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FADE0-FE97-42FA-9C58-85BC3136A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102F3-78E3-46D3-B649-109F982A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612-2703-4C81-AEC7-6B71660F6398}" type="datetime1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97C059-E11A-4527-AADF-70B3F70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2304F7-F741-4387-A4AF-1D04CBD3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60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3F679-E197-4B27-B8C7-43282034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A15938-9A4D-4510-BF57-48F3BA7C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E0EB9-5BAD-4D73-A29C-D8B48567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0276-08B7-440D-B2B8-8793F6CAFD11}" type="datetime1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471FC-1504-4C01-84C0-83B9BA6B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53ECA-B328-4E02-AFD8-37A0A86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22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A7012-9FC3-422C-9428-A613035E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071BBF-2990-453C-8D49-A4064015F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F933B3-6153-4700-AE4E-ABD3A002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A6F1A1-9823-4A47-BD6C-9C21A567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3D85-71AC-4C5D-BF96-78891D8C07A3}" type="datetime1">
              <a:rPr lang="es-MX" smtClean="0"/>
              <a:t>01/10/2020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E76F6-056D-49D3-8BEA-BBF8E1B7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7F9114-0F25-4CC1-8A6C-C4E40232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2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9DF24-6C04-4FD9-8A33-7B1C2854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9C64C2-5FB4-4D7E-8B97-E205F8DA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6E958B-63CA-409D-8D3A-F6EB1F47E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CF6477-74C9-4C04-8D4B-FC7C1333D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00AECD-0886-4008-97C4-5247E72D8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05A91F-FDE5-4C0C-8034-E201ADA1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0FB9-8313-4B33-8F03-6B6394F846BD}" type="datetime1">
              <a:rPr lang="es-MX" smtClean="0"/>
              <a:t>01/10/2020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9E803E-D42E-40E1-A7F2-B9FB548C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15A3B5-8208-4AB5-BDC1-7E340D58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5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EFDD7-D39F-4292-8B8F-36056E6E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9A7333-54AD-435C-BF7C-05CE1BDB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95DF-CBC8-430E-A711-7ACDAD57F79C}" type="datetime1">
              <a:rPr lang="es-MX" smtClean="0"/>
              <a:t>01/10/2020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4B5391-D231-4D60-9AA0-5C845861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258BCB-A298-45A2-A524-83E85432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6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A0C258-2904-4D37-A983-0703E26C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E5E-ADCD-4A5C-92AA-193E08FB38BF}" type="datetime1">
              <a:rPr lang="es-MX" smtClean="0"/>
              <a:t>01/10/2020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2C5E9E-B5A5-486D-A8FD-8A33E6B4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96788A-5234-48FC-B9BA-DBD04C0E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0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ECB19-F84D-4012-83F6-5740FE24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3D0995-BAFF-4C5A-96CF-179342B6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615C53-676A-4E4F-94D3-505840C86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2E534-10B5-4E57-8257-C573510E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291E-1A3D-4ECD-83C0-84B46DE7B246}" type="datetime1">
              <a:rPr lang="es-MX" smtClean="0"/>
              <a:t>01/10/2020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6074AC-0015-440D-9CD9-E408E8B5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2D215A-9419-4BE1-B840-D37262AF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9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C3348-B977-464F-BA92-4E83B666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DBA861-B78A-4895-843C-DE3571201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7828FC-8FF1-40D6-AF90-96C58F6C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6A5ED-63A7-4A61-88C3-5B9D49AC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D91E-6349-4C27-88D6-90803E2F7558}" type="datetime1">
              <a:rPr lang="es-MX" smtClean="0"/>
              <a:t>01/10/2020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B256B-09C1-4B99-8040-A64E3263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6F9591-E520-41B0-8ADD-13B81C62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1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717549-6F8E-4BA6-B83B-430A4A9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E59FE-B1DE-4391-B927-B2673427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211F95-1D4B-4AD4-851A-8E7B9A7A1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B1D7-34CB-4185-B407-CD310CFFAACB}" type="datetime1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F9498-34B6-4699-89E6-DEEF14E61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6B319-0839-4456-80A5-C56718A4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51FD-3AAF-42C2-9603-CEBE265CF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68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onomista.com.mx/opinion/Berries-oportunidades-en-Jalisco-I-20180919-0095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gronometric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vara.mx" TargetMode="External"/><Relationship Id="rId2" Type="http://schemas.openxmlformats.org/officeDocument/2006/relationships/hyperlink" Target="mailto:administracion@mavara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>
            <a:extLst>
              <a:ext uri="{FF2B5EF4-FFF2-40B4-BE49-F238E27FC236}">
                <a16:creationId xmlns:a16="http://schemas.microsoft.com/office/drawing/2014/main" id="{CB35380C-EEF6-4BF8-80A7-73CCB4F4C01A}"/>
              </a:ext>
            </a:extLst>
          </p:cNvPr>
          <p:cNvGrpSpPr/>
          <p:nvPr/>
        </p:nvGrpSpPr>
        <p:grpSpPr>
          <a:xfrm>
            <a:off x="0" y="3506217"/>
            <a:ext cx="12192000" cy="2514600"/>
            <a:chOff x="0" y="2092574"/>
            <a:chExt cx="12192000" cy="2597869"/>
          </a:xfrm>
          <a:solidFill>
            <a:srgbClr val="29AA93"/>
          </a:solidFill>
        </p:grpSpPr>
        <p:sp>
          <p:nvSpPr>
            <p:cNvPr id="5" name="Rectangle 64">
              <a:extLst>
                <a:ext uri="{FF2B5EF4-FFF2-40B4-BE49-F238E27FC236}">
                  <a16:creationId xmlns:a16="http://schemas.microsoft.com/office/drawing/2014/main" id="{80CA1560-F9FC-450B-9E1C-944E14EAF0BA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4">
              <a:extLst>
                <a:ext uri="{FF2B5EF4-FFF2-40B4-BE49-F238E27FC236}">
                  <a16:creationId xmlns:a16="http://schemas.microsoft.com/office/drawing/2014/main" id="{046A2CD5-F758-4C9F-B31E-74D306F6DDA6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5">
              <a:extLst>
                <a:ext uri="{FF2B5EF4-FFF2-40B4-BE49-F238E27FC236}">
                  <a16:creationId xmlns:a16="http://schemas.microsoft.com/office/drawing/2014/main" id="{89A3533C-D762-41A0-BD7A-925013B538C4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E8045B9-48BD-469E-9DA1-2C95CF38A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4" r="34407" b="34190"/>
          <a:stretch/>
        </p:blipFill>
        <p:spPr>
          <a:xfrm>
            <a:off x="4753070" y="376482"/>
            <a:ext cx="2279457" cy="29753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A8A1B0-3137-46C7-B266-E4273EA7C877}"/>
              </a:ext>
            </a:extLst>
          </p:cNvPr>
          <p:cNvSpPr txBox="1"/>
          <p:nvPr/>
        </p:nvSpPr>
        <p:spPr>
          <a:xfrm>
            <a:off x="1582207" y="4286463"/>
            <a:ext cx="9027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spc="140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MAVARA PRODUCE S.P.R DE R.L.</a:t>
            </a:r>
          </a:p>
          <a:p>
            <a:pPr algn="ctr"/>
            <a:r>
              <a:rPr lang="es-MX" sz="2000" spc="140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Sembrando Oportunidades, Cosechando Ganancias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45875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68FFF5-3A0B-4F0B-AE57-04FDBD7E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CA6017-1189-498E-9D2F-85CBC58C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10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8EA8B8-69B1-45F0-840A-2D4190A1D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0DA295-424C-4E33-85E4-F9994A73FA20}"/>
              </a:ext>
            </a:extLst>
          </p:cNvPr>
          <p:cNvSpPr txBox="1"/>
          <p:nvPr/>
        </p:nvSpPr>
        <p:spPr>
          <a:xfrm>
            <a:off x="1130300" y="721736"/>
            <a:ext cx="683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invertir en </a:t>
            </a:r>
            <a:r>
              <a:rPr lang="es-MX" sz="3200" b="1" dirty="0" err="1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endParaRPr lang="es-MX" sz="3200" b="1" dirty="0">
              <a:solidFill>
                <a:srgbClr val="084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626572-AC21-487A-B419-EAC8E9C07815}"/>
              </a:ext>
            </a:extLst>
          </p:cNvPr>
          <p:cNvSpPr txBox="1"/>
          <p:nvPr/>
        </p:nvSpPr>
        <p:spPr>
          <a:xfrm>
            <a:off x="1130300" y="5535092"/>
            <a:ext cx="5803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Berries</a:t>
            </a:r>
            <a:r>
              <a:rPr lang="es-MX" sz="1200" dirty="0">
                <a:solidFill>
                  <a:schemeClr val="accent3">
                    <a:lumMod val="50000"/>
                  </a:schemeClr>
                </a:solidFill>
                <a:effectLst/>
              </a:rPr>
              <a:t>, oportunidades en </a:t>
            </a:r>
            <a:r>
              <a:rPr lang="es-MX" sz="1200" dirty="0">
                <a:solidFill>
                  <a:schemeClr val="accent3">
                    <a:lumMod val="50000"/>
                  </a:schemeClr>
                </a:solidFill>
              </a:rPr>
              <a:t>Jalisco</a:t>
            </a:r>
            <a:r>
              <a:rPr lang="es-MX" sz="1200" dirty="0">
                <a:solidFill>
                  <a:schemeClr val="accent3">
                    <a:lumMod val="50000"/>
                  </a:schemeClr>
                </a:solidFill>
                <a:effectLst/>
              </a:rPr>
              <a:t> (I). Disponible en: </a:t>
            </a:r>
            <a:r>
              <a:rPr lang="es-MX" sz="1200" dirty="0">
                <a:solidFill>
                  <a:schemeClr val="accent3">
                    <a:lumMod val="50000"/>
                  </a:schemeClr>
                </a:solidFill>
                <a:effectLst/>
                <a:hlinkClick r:id="rId3"/>
              </a:rPr>
              <a:t>https://www.eleconomista.com.mx/opinion/Berries-oportunidades-en-Jalisco-I-20180919-0095.html</a:t>
            </a:r>
            <a:endParaRPr lang="es-MX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894E06-D896-48AB-99BB-27D189AFF050}"/>
              </a:ext>
            </a:extLst>
          </p:cNvPr>
          <p:cNvSpPr txBox="1"/>
          <p:nvPr/>
        </p:nvSpPr>
        <p:spPr>
          <a:xfrm>
            <a:off x="1117599" y="1759179"/>
            <a:ext cx="58166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México, ante la creciente demanda internacional de </a:t>
            </a:r>
            <a:r>
              <a:rPr lang="es-ES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existe un mayor número de oportunidades y proyectos en varias entidades del país que cuentan con características climáticas óptimas y oportunidad de cosechas.</a:t>
            </a:r>
          </a:p>
          <a:p>
            <a:endParaRPr lang="es-E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nivel global, México es uno de los principales productores de </a:t>
            </a:r>
            <a:r>
              <a:rPr lang="es-ES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en el 2016 se ubicó en tercer lugar después de China y Estados Unidos, aportando 4.3% de la producción mundial de </a:t>
            </a:r>
            <a:r>
              <a:rPr lang="es-ES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(FAOSTAT) y ese mismo año se ubicó en cuarto lugar en exportación de estos frutos participando con 10.6% de éstas (Atlas Agroalimentario 2018). </a:t>
            </a:r>
          </a:p>
          <a:p>
            <a:endParaRPr lang="es-E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importante señalar que esta actividad, de acuerdo con la Secretaría de Desarrollo Rural de Jalisco, genera cerca de 58,000 empleos directos en la entidad.</a:t>
            </a:r>
            <a:endParaRPr lang="es-MX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DF64FE8-19A8-4DC7-9840-4B225154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81" y="1421222"/>
            <a:ext cx="4015555" cy="40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5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8C85F1-644B-46A8-8A67-8D39DB8F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DD3313-B202-4F9C-8B88-B6E45E87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11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35443-30D6-4FF2-A5E9-54FED977E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2965C4-00C9-4B3E-A4BD-D88F3459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2804F-42C7-4337-A30B-E14D2DC3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12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782616-BC9F-45B5-8205-F97FF9AA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82" y="1352469"/>
            <a:ext cx="9770612" cy="47892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7EA9F9-5890-4DFD-94E3-AB7424F00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106F029-D946-4109-854F-2E2F7489C953}"/>
              </a:ext>
            </a:extLst>
          </p:cNvPr>
          <p:cNvSpPr txBox="1"/>
          <p:nvPr/>
        </p:nvSpPr>
        <p:spPr>
          <a:xfrm>
            <a:off x="-1191306" y="6392718"/>
            <a:ext cx="65736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300" dirty="0">
                <a:solidFill>
                  <a:schemeClr val="accent3">
                    <a:lumMod val="50000"/>
                  </a:schemeClr>
                </a:solidFill>
              </a:rPr>
              <a:t>Fuente: </a:t>
            </a:r>
            <a:r>
              <a:rPr lang="es-MX" sz="13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www.agronometrics.com</a:t>
            </a:r>
            <a:endParaRPr lang="es-MX" sz="1300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E4CCF-A147-4A7A-B705-B42362248A41}"/>
              </a:ext>
            </a:extLst>
          </p:cNvPr>
          <p:cNvSpPr txBox="1"/>
          <p:nvPr/>
        </p:nvSpPr>
        <p:spPr>
          <a:xfrm>
            <a:off x="2969306" y="553078"/>
            <a:ext cx="6581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de </a:t>
            </a:r>
            <a:r>
              <a:rPr lang="es-MX" sz="3200" b="1" dirty="0" err="1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s-MX" sz="3200" b="1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mercado</a:t>
            </a:r>
          </a:p>
        </p:txBody>
      </p:sp>
    </p:spTree>
    <p:extLst>
      <p:ext uri="{BB962C8B-B14F-4D97-AF65-F5344CB8AC3E}">
        <p14:creationId xmlns:p14="http://schemas.microsoft.com/office/powerpoint/2010/main" val="314586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705040-5E0B-43BC-8589-5E7E9225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11498" y="6349261"/>
            <a:ext cx="2848078" cy="365125"/>
          </a:xfrm>
        </p:spPr>
        <p:txBody>
          <a:bodyPr/>
          <a:lstStyle/>
          <a:p>
            <a:r>
              <a:rPr lang="es-ES" dirty="0" err="1"/>
              <a:t>Mavara</a:t>
            </a:r>
            <a:r>
              <a:rPr lang="es-ES" dirty="0"/>
              <a:t> plantaciones de </a:t>
            </a:r>
            <a:r>
              <a:rPr lang="es-ES" dirty="0" err="1"/>
              <a:t>agroalimentos</a:t>
            </a:r>
            <a:r>
              <a:rPr lang="es-ES" dirty="0"/>
              <a:t> en Jalisco, México.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2EA0DA-58DB-4624-9E03-E65F91EF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498" y="2886764"/>
            <a:ext cx="2743200" cy="365125"/>
          </a:xfrm>
        </p:spPr>
        <p:txBody>
          <a:bodyPr/>
          <a:lstStyle/>
          <a:p>
            <a:fld id="{34EF51FD-3AAF-42C2-9603-CEBE265CF38D}" type="slidenum">
              <a:rPr lang="es-MX" smtClean="0">
                <a:solidFill>
                  <a:schemeClr val="bg1"/>
                </a:solidFill>
              </a:rPr>
              <a:t>13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78DE39FF-3D7E-4DAC-80BF-58C7EBDD18B3}"/>
              </a:ext>
            </a:extLst>
          </p:cNvPr>
          <p:cNvSpPr/>
          <p:nvPr/>
        </p:nvSpPr>
        <p:spPr>
          <a:xfrm>
            <a:off x="7987948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rgbClr val="00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872B75C-C129-4349-9F79-DDDBF8791518}"/>
              </a:ext>
            </a:extLst>
          </p:cNvPr>
          <p:cNvSpPr/>
          <p:nvPr/>
        </p:nvSpPr>
        <p:spPr>
          <a:xfrm>
            <a:off x="10099826" y="1778118"/>
            <a:ext cx="2041133" cy="3827622"/>
          </a:xfrm>
          <a:custGeom>
            <a:avLst/>
            <a:gdLst>
              <a:gd name="connsiteX0" fmla="*/ 1027841 w 2041133"/>
              <a:gd name="connsiteY0" fmla="*/ 0 h 3827622"/>
              <a:gd name="connsiteX1" fmla="*/ 1117246 w 2041133"/>
              <a:gd name="connsiteY1" fmla="*/ 90889 h 3827622"/>
              <a:gd name="connsiteX2" fmla="*/ 1042840 w 2041133"/>
              <a:gd name="connsiteY2" fmla="*/ 770863 h 3827622"/>
              <a:gd name="connsiteX3" fmla="*/ 1019239 w 2041133"/>
              <a:gd name="connsiteY3" fmla="*/ 804739 h 3827622"/>
              <a:gd name="connsiteX4" fmla="*/ 1017270 w 2041133"/>
              <a:gd name="connsiteY4" fmla="*/ 822300 h 3827622"/>
              <a:gd name="connsiteX5" fmla="*/ 1016047 w 2041133"/>
              <a:gd name="connsiteY5" fmla="*/ 822002 h 3827622"/>
              <a:gd name="connsiteX6" fmla="*/ 1016756 w 2041133"/>
              <a:gd name="connsiteY6" fmla="*/ 828198 h 3827622"/>
              <a:gd name="connsiteX7" fmla="*/ 1058596 w 2041133"/>
              <a:gd name="connsiteY7" fmla="*/ 977905 h 3827622"/>
              <a:gd name="connsiteX8" fmla="*/ 1092836 w 2041133"/>
              <a:gd name="connsiteY8" fmla="*/ 955936 h 3827622"/>
              <a:gd name="connsiteX9" fmla="*/ 1097778 w 2041133"/>
              <a:gd name="connsiteY9" fmla="*/ 925254 h 3827622"/>
              <a:gd name="connsiteX10" fmla="*/ 1430443 w 2041133"/>
              <a:gd name="connsiteY10" fmla="*/ 538934 h 3827622"/>
              <a:gd name="connsiteX11" fmla="*/ 1777416 w 2041133"/>
              <a:gd name="connsiteY11" fmla="*/ 295699 h 3827622"/>
              <a:gd name="connsiteX12" fmla="*/ 1398247 w 2041133"/>
              <a:gd name="connsiteY12" fmla="*/ 1057604 h 3827622"/>
              <a:gd name="connsiteX13" fmla="*/ 1240863 w 2041133"/>
              <a:gd name="connsiteY13" fmla="*/ 1071913 h 3827622"/>
              <a:gd name="connsiteX14" fmla="*/ 1099763 w 2041133"/>
              <a:gd name="connsiteY14" fmla="*/ 982543 h 3827622"/>
              <a:gd name="connsiteX15" fmla="*/ 1098742 w 2041133"/>
              <a:gd name="connsiteY15" fmla="*/ 978673 h 3827622"/>
              <a:gd name="connsiteX16" fmla="*/ 1079585 w 2041133"/>
              <a:gd name="connsiteY16" fmla="*/ 991341 h 3827622"/>
              <a:gd name="connsiteX17" fmla="*/ 1025261 w 2041133"/>
              <a:gd name="connsiteY17" fmla="*/ 1225107 h 3827622"/>
              <a:gd name="connsiteX18" fmla="*/ 1025261 w 2041133"/>
              <a:gd name="connsiteY18" fmla="*/ 1851084 h 3827622"/>
              <a:gd name="connsiteX19" fmla="*/ 1100377 w 2041133"/>
              <a:gd name="connsiteY19" fmla="*/ 1733042 h 3827622"/>
              <a:gd name="connsiteX20" fmla="*/ 1225571 w 2041133"/>
              <a:gd name="connsiteY20" fmla="*/ 1310953 h 3827622"/>
              <a:gd name="connsiteX21" fmla="*/ 1536775 w 2041133"/>
              <a:gd name="connsiteY21" fmla="*/ 1114217 h 3827622"/>
              <a:gd name="connsiteX22" fmla="*/ 2041133 w 2041133"/>
              <a:gd name="connsiteY22" fmla="*/ 727902 h 3827622"/>
              <a:gd name="connsiteX23" fmla="*/ 1894474 w 2041133"/>
              <a:gd name="connsiteY23" fmla="*/ 1486229 h 3827622"/>
              <a:gd name="connsiteX24" fmla="*/ 1196958 w 2041133"/>
              <a:gd name="connsiteY24" fmla="*/ 1847505 h 3827622"/>
              <a:gd name="connsiteX25" fmla="*/ 1089647 w 2041133"/>
              <a:gd name="connsiteY25" fmla="*/ 1911891 h 3827622"/>
              <a:gd name="connsiteX26" fmla="*/ 1061030 w 2041133"/>
              <a:gd name="connsiteY26" fmla="*/ 2119358 h 3827622"/>
              <a:gd name="connsiteX27" fmla="*/ 1096799 w 2041133"/>
              <a:gd name="connsiteY27" fmla="*/ 3353429 h 3827622"/>
              <a:gd name="connsiteX28" fmla="*/ 1119573 w 2041133"/>
              <a:gd name="connsiteY28" fmla="*/ 3766839 h 3827622"/>
              <a:gd name="connsiteX29" fmla="*/ 1116091 w 2041133"/>
              <a:gd name="connsiteY29" fmla="*/ 3827622 h 3827622"/>
              <a:gd name="connsiteX30" fmla="*/ 900655 w 2041133"/>
              <a:gd name="connsiteY30" fmla="*/ 3827622 h 3827622"/>
              <a:gd name="connsiteX31" fmla="*/ 895135 w 2041133"/>
              <a:gd name="connsiteY31" fmla="*/ 3771685 h 3827622"/>
              <a:gd name="connsiteX32" fmla="*/ 882181 w 2041133"/>
              <a:gd name="connsiteY32" fmla="*/ 3357007 h 3827622"/>
              <a:gd name="connsiteX33" fmla="*/ 928680 w 2041133"/>
              <a:gd name="connsiteY33" fmla="*/ 2004894 h 3827622"/>
              <a:gd name="connsiteX34" fmla="*/ 796330 w 2041133"/>
              <a:gd name="connsiteY34" fmla="*/ 1754503 h 3827622"/>
              <a:gd name="connsiteX35" fmla="*/ 796895 w 2041133"/>
              <a:gd name="connsiteY35" fmla="*/ 1751355 h 3827622"/>
              <a:gd name="connsiteX36" fmla="*/ 780183 w 2041133"/>
              <a:gd name="connsiteY36" fmla="*/ 1749423 h 3827622"/>
              <a:gd name="connsiteX37" fmla="*/ 708253 w 2041133"/>
              <a:gd name="connsiteY37" fmla="*/ 1730812 h 3827622"/>
              <a:gd name="connsiteX38" fmla="*/ 357705 w 2041133"/>
              <a:gd name="connsiteY38" fmla="*/ 1594883 h 3827622"/>
              <a:gd name="connsiteX39" fmla="*/ 200311 w 2041133"/>
              <a:gd name="connsiteY39" fmla="*/ 1294415 h 3827622"/>
              <a:gd name="connsiteX40" fmla="*/ 0 w 2041133"/>
              <a:gd name="connsiteY40" fmla="*/ 1047602 h 3827622"/>
              <a:gd name="connsiteX41" fmla="*/ 643867 w 2041133"/>
              <a:gd name="connsiteY41" fmla="*/ 1212147 h 3827622"/>
              <a:gd name="connsiteX42" fmla="*/ 794099 w 2041133"/>
              <a:gd name="connsiteY42" fmla="*/ 1662848 h 3827622"/>
              <a:gd name="connsiteX43" fmla="*/ 802149 w 2041133"/>
              <a:gd name="connsiteY43" fmla="*/ 1725723 h 3827622"/>
              <a:gd name="connsiteX44" fmla="*/ 808890 w 2041133"/>
              <a:gd name="connsiteY44" fmla="*/ 1733672 h 3827622"/>
              <a:gd name="connsiteX45" fmla="*/ 810638 w 2041133"/>
              <a:gd name="connsiteY45" fmla="*/ 1733042 h 3827622"/>
              <a:gd name="connsiteX46" fmla="*/ 925106 w 2041133"/>
              <a:gd name="connsiteY46" fmla="*/ 1758081 h 3827622"/>
              <a:gd name="connsiteX47" fmla="*/ 957297 w 2041133"/>
              <a:gd name="connsiteY47" fmla="*/ 1124948 h 3827622"/>
              <a:gd name="connsiteX48" fmla="*/ 789178 w 2041133"/>
              <a:gd name="connsiteY48" fmla="*/ 978289 h 3827622"/>
              <a:gd name="connsiteX49" fmla="*/ 467243 w 2041133"/>
              <a:gd name="connsiteY49" fmla="*/ 767245 h 3827622"/>
              <a:gd name="connsiteX50" fmla="*/ 288394 w 2041133"/>
              <a:gd name="connsiteY50" fmla="*/ 477510 h 3827622"/>
              <a:gd name="connsiteX51" fmla="*/ 405828 w 2041133"/>
              <a:gd name="connsiteY51" fmla="*/ 467373 h 3827622"/>
              <a:gd name="connsiteX52" fmla="*/ 846411 w 2041133"/>
              <a:gd name="connsiteY52" fmla="*/ 921060 h 3827622"/>
              <a:gd name="connsiteX53" fmla="*/ 927138 w 2041133"/>
              <a:gd name="connsiteY53" fmla="*/ 977805 h 3827622"/>
              <a:gd name="connsiteX54" fmla="*/ 999892 w 2041133"/>
              <a:gd name="connsiteY54" fmla="*/ 828595 h 3827622"/>
              <a:gd name="connsiteX55" fmla="*/ 1000699 w 2041133"/>
              <a:gd name="connsiteY55" fmla="*/ 818262 h 3827622"/>
              <a:gd name="connsiteX56" fmla="*/ 996537 w 2041133"/>
              <a:gd name="connsiteY56" fmla="*/ 817247 h 3827622"/>
              <a:gd name="connsiteX57" fmla="*/ 992705 w 2041133"/>
              <a:gd name="connsiteY57" fmla="*/ 806993 h 3827622"/>
              <a:gd name="connsiteX58" fmla="*/ 955686 w 2041133"/>
              <a:gd name="connsiteY58" fmla="*/ 762613 h 3827622"/>
              <a:gd name="connsiteX59" fmla="*/ 909650 w 2041133"/>
              <a:gd name="connsiteY59" fmla="*/ 348802 h 3827622"/>
              <a:gd name="connsiteX60" fmla="*/ 1027841 w 2041133"/>
              <a:gd name="connsiteY60" fmla="*/ 0 h 382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41133" h="3827622">
                <a:moveTo>
                  <a:pt x="1027841" y="0"/>
                </a:moveTo>
                <a:cubicBezTo>
                  <a:pt x="1061789" y="29662"/>
                  <a:pt x="1091593" y="60005"/>
                  <a:pt x="1117246" y="90889"/>
                </a:cubicBezTo>
                <a:cubicBezTo>
                  <a:pt x="1296815" y="307078"/>
                  <a:pt x="1272947" y="549779"/>
                  <a:pt x="1042840" y="770863"/>
                </a:cubicBezTo>
                <a:cubicBezTo>
                  <a:pt x="1030786" y="782088"/>
                  <a:pt x="1023344" y="793577"/>
                  <a:pt x="1019239" y="804739"/>
                </a:cubicBezTo>
                <a:lnTo>
                  <a:pt x="1017270" y="822300"/>
                </a:lnTo>
                <a:lnTo>
                  <a:pt x="1016047" y="822002"/>
                </a:lnTo>
                <a:cubicBezTo>
                  <a:pt x="1016283" y="824067"/>
                  <a:pt x="1016520" y="826133"/>
                  <a:pt x="1016756" y="828198"/>
                </a:cubicBezTo>
                <a:cubicBezTo>
                  <a:pt x="1020212" y="890098"/>
                  <a:pt x="1013487" y="1011287"/>
                  <a:pt x="1058596" y="977905"/>
                </a:cubicBezTo>
                <a:lnTo>
                  <a:pt x="1092836" y="955936"/>
                </a:lnTo>
                <a:lnTo>
                  <a:pt x="1097778" y="925254"/>
                </a:lnTo>
                <a:cubicBezTo>
                  <a:pt x="1104935" y="707058"/>
                  <a:pt x="1265898" y="621207"/>
                  <a:pt x="1430443" y="538934"/>
                </a:cubicBezTo>
                <a:cubicBezTo>
                  <a:pt x="1559215" y="474548"/>
                  <a:pt x="1705874" y="438780"/>
                  <a:pt x="1777416" y="295699"/>
                </a:cubicBezTo>
                <a:cubicBezTo>
                  <a:pt x="1848954" y="617629"/>
                  <a:pt x="1670105" y="975332"/>
                  <a:pt x="1398247" y="1057604"/>
                </a:cubicBezTo>
                <a:cubicBezTo>
                  <a:pt x="1344592" y="1071913"/>
                  <a:pt x="1290941" y="1093971"/>
                  <a:pt x="1240863" y="1071913"/>
                </a:cubicBezTo>
                <a:cubicBezTo>
                  <a:pt x="1203305" y="1055370"/>
                  <a:pt x="1123825" y="1031113"/>
                  <a:pt x="1099763" y="982543"/>
                </a:cubicBezTo>
                <a:lnTo>
                  <a:pt x="1098742" y="978673"/>
                </a:lnTo>
                <a:lnTo>
                  <a:pt x="1079585" y="991341"/>
                </a:lnTo>
                <a:cubicBezTo>
                  <a:pt x="1048683" y="1031371"/>
                  <a:pt x="1036793" y="1114504"/>
                  <a:pt x="1025261" y="1225107"/>
                </a:cubicBezTo>
                <a:cubicBezTo>
                  <a:pt x="1009885" y="1372578"/>
                  <a:pt x="1025261" y="1642425"/>
                  <a:pt x="1025261" y="1851084"/>
                </a:cubicBezTo>
                <a:cubicBezTo>
                  <a:pt x="1093221" y="1818889"/>
                  <a:pt x="1118264" y="1775963"/>
                  <a:pt x="1100377" y="1733042"/>
                </a:cubicBezTo>
                <a:cubicBezTo>
                  <a:pt x="1025261" y="1557767"/>
                  <a:pt x="1111108" y="1428995"/>
                  <a:pt x="1225571" y="1310953"/>
                </a:cubicBezTo>
                <a:cubicBezTo>
                  <a:pt x="1311422" y="1221529"/>
                  <a:pt x="1422308" y="1160717"/>
                  <a:pt x="1536775" y="1114217"/>
                </a:cubicBezTo>
                <a:cubicBezTo>
                  <a:pt x="1729933" y="1035523"/>
                  <a:pt x="1923091" y="963981"/>
                  <a:pt x="2041133" y="727902"/>
                </a:cubicBezTo>
                <a:cubicBezTo>
                  <a:pt x="2023246" y="1014063"/>
                  <a:pt x="2008942" y="1260876"/>
                  <a:pt x="1894474" y="1486229"/>
                </a:cubicBezTo>
                <a:cubicBezTo>
                  <a:pt x="1754972" y="1754503"/>
                  <a:pt x="1493850" y="1901161"/>
                  <a:pt x="1196958" y="1847505"/>
                </a:cubicBezTo>
                <a:cubicBezTo>
                  <a:pt x="1121842" y="1833197"/>
                  <a:pt x="1111108" y="1861814"/>
                  <a:pt x="1089647" y="1911891"/>
                </a:cubicBezTo>
                <a:cubicBezTo>
                  <a:pt x="1061030" y="1979856"/>
                  <a:pt x="1061030" y="2047820"/>
                  <a:pt x="1061030" y="2119358"/>
                </a:cubicBezTo>
                <a:cubicBezTo>
                  <a:pt x="1071761" y="2530716"/>
                  <a:pt x="1082491" y="2942070"/>
                  <a:pt x="1096799" y="3353429"/>
                </a:cubicBezTo>
                <a:cubicBezTo>
                  <a:pt x="1098588" y="3394565"/>
                  <a:pt x="1122116" y="3585502"/>
                  <a:pt x="1119573" y="3766839"/>
                </a:cubicBezTo>
                <a:lnTo>
                  <a:pt x="1116091" y="3827622"/>
                </a:lnTo>
                <a:lnTo>
                  <a:pt x="900655" y="3827622"/>
                </a:lnTo>
                <a:lnTo>
                  <a:pt x="895135" y="3771685"/>
                </a:lnTo>
                <a:cubicBezTo>
                  <a:pt x="881278" y="3590222"/>
                  <a:pt x="880392" y="3398141"/>
                  <a:pt x="882181" y="3357007"/>
                </a:cubicBezTo>
                <a:cubicBezTo>
                  <a:pt x="896484" y="2906301"/>
                  <a:pt x="907219" y="2455595"/>
                  <a:pt x="928680" y="2004894"/>
                </a:cubicBezTo>
                <a:cubicBezTo>
                  <a:pt x="935837" y="1886853"/>
                  <a:pt x="925106" y="1793850"/>
                  <a:pt x="796330" y="1754503"/>
                </a:cubicBezTo>
                <a:lnTo>
                  <a:pt x="796895" y="1751355"/>
                </a:lnTo>
                <a:lnTo>
                  <a:pt x="780183" y="1749423"/>
                </a:lnTo>
                <a:cubicBezTo>
                  <a:pt x="757212" y="1740201"/>
                  <a:pt x="737763" y="1717397"/>
                  <a:pt x="708253" y="1730812"/>
                </a:cubicBezTo>
                <a:cubicBezTo>
                  <a:pt x="550863" y="1791619"/>
                  <a:pt x="450703" y="1705773"/>
                  <a:pt x="357705" y="1594883"/>
                </a:cubicBezTo>
                <a:cubicBezTo>
                  <a:pt x="282584" y="1505459"/>
                  <a:pt x="243236" y="1398148"/>
                  <a:pt x="200311" y="1294415"/>
                </a:cubicBezTo>
                <a:cubicBezTo>
                  <a:pt x="157389" y="1194260"/>
                  <a:pt x="100155" y="1101258"/>
                  <a:pt x="0" y="1047602"/>
                </a:cubicBezTo>
                <a:cubicBezTo>
                  <a:pt x="200311" y="1004677"/>
                  <a:pt x="500786" y="1079797"/>
                  <a:pt x="643867" y="1212147"/>
                </a:cubicBezTo>
                <a:cubicBezTo>
                  <a:pt x="776213" y="1333762"/>
                  <a:pt x="829869" y="1487572"/>
                  <a:pt x="794099" y="1662848"/>
                </a:cubicBezTo>
                <a:cubicBezTo>
                  <a:pt x="788735" y="1692358"/>
                  <a:pt x="791418" y="1709794"/>
                  <a:pt x="802149" y="1725723"/>
                </a:cubicBezTo>
                <a:lnTo>
                  <a:pt x="808890" y="1733672"/>
                </a:lnTo>
                <a:lnTo>
                  <a:pt x="810638" y="1733042"/>
                </a:lnTo>
                <a:cubicBezTo>
                  <a:pt x="849986" y="1740194"/>
                  <a:pt x="885754" y="1750924"/>
                  <a:pt x="925106" y="1758081"/>
                </a:cubicBezTo>
                <a:cubicBezTo>
                  <a:pt x="935837" y="1543458"/>
                  <a:pt x="942988" y="1332418"/>
                  <a:pt x="957297" y="1124948"/>
                </a:cubicBezTo>
                <a:cubicBezTo>
                  <a:pt x="968027" y="992602"/>
                  <a:pt x="849986" y="967559"/>
                  <a:pt x="789178" y="978289"/>
                </a:cubicBezTo>
                <a:cubicBezTo>
                  <a:pt x="606750" y="1003332"/>
                  <a:pt x="531634" y="892443"/>
                  <a:pt x="467243" y="767245"/>
                </a:cubicBezTo>
                <a:cubicBezTo>
                  <a:pt x="413588" y="667090"/>
                  <a:pt x="384975" y="556205"/>
                  <a:pt x="288394" y="477510"/>
                </a:cubicBezTo>
                <a:cubicBezTo>
                  <a:pt x="329530" y="470803"/>
                  <a:pt x="368709" y="467450"/>
                  <a:pt x="405828" y="467373"/>
                </a:cubicBezTo>
                <a:cubicBezTo>
                  <a:pt x="665658" y="466835"/>
                  <a:pt x="824498" y="626852"/>
                  <a:pt x="846411" y="921060"/>
                </a:cubicBezTo>
                <a:cubicBezTo>
                  <a:pt x="849986" y="981868"/>
                  <a:pt x="905677" y="981383"/>
                  <a:pt x="927138" y="977805"/>
                </a:cubicBezTo>
                <a:cubicBezTo>
                  <a:pt x="1004438" y="1005046"/>
                  <a:pt x="998203" y="889068"/>
                  <a:pt x="999892" y="828595"/>
                </a:cubicBezTo>
                <a:lnTo>
                  <a:pt x="1000699" y="818262"/>
                </a:lnTo>
                <a:lnTo>
                  <a:pt x="996537" y="817247"/>
                </a:lnTo>
                <a:lnTo>
                  <a:pt x="992705" y="806993"/>
                </a:lnTo>
                <a:cubicBezTo>
                  <a:pt x="981720" y="788779"/>
                  <a:pt x="968401" y="773435"/>
                  <a:pt x="955686" y="762613"/>
                </a:cubicBezTo>
                <a:cubicBezTo>
                  <a:pt x="809052" y="627830"/>
                  <a:pt x="849691" y="488778"/>
                  <a:pt x="909650" y="348802"/>
                </a:cubicBezTo>
                <a:cubicBezTo>
                  <a:pt x="956137" y="235036"/>
                  <a:pt x="1028832" y="134748"/>
                  <a:pt x="1027841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9112409A-D77F-4055-9F32-AC720FB9F241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rgbClr val="00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7B69C20-357E-4F4C-A1D7-D593D9259136}"/>
              </a:ext>
            </a:extLst>
          </p:cNvPr>
          <p:cNvSpPr txBox="1"/>
          <p:nvPr/>
        </p:nvSpPr>
        <p:spPr>
          <a:xfrm>
            <a:off x="243274" y="1839673"/>
            <a:ext cx="37175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altLang="ko-K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endParaRPr lang="ko-KR" alt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1E252E3-FD61-43DC-B9BA-A8926E0F9697}"/>
              </a:ext>
            </a:extLst>
          </p:cNvPr>
          <p:cNvSpPr txBox="1"/>
          <p:nvPr/>
        </p:nvSpPr>
        <p:spPr>
          <a:xfrm>
            <a:off x="123416" y="4716371"/>
            <a:ext cx="3246241" cy="789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699">
              <a:spcBef>
                <a:spcPts val="340"/>
              </a:spcBef>
            </a:pPr>
            <a:r>
              <a:rPr lang="es-MX" sz="1400" b="1" spc="-35" dirty="0">
                <a:solidFill>
                  <a:schemeClr val="bg1"/>
                </a:solidFill>
                <a:latin typeface="Arial"/>
                <a:cs typeface="Arial"/>
              </a:rPr>
              <a:t>Correo: </a:t>
            </a:r>
            <a:r>
              <a:rPr lang="es-MX" sz="1400" spc="-3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administracion@mavara.mx</a:t>
            </a:r>
            <a:endParaRPr lang="es-MX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699">
              <a:spcBef>
                <a:spcPts val="240"/>
              </a:spcBef>
            </a:pPr>
            <a:r>
              <a:rPr lang="es-MX" sz="1400" b="1" spc="-55" dirty="0">
                <a:solidFill>
                  <a:srgbClr val="FFFFFF"/>
                </a:solidFill>
                <a:latin typeface="Arial"/>
                <a:cs typeface="Arial"/>
              </a:rPr>
              <a:t>Celular: </a:t>
            </a:r>
            <a:r>
              <a:rPr lang="es-MX" sz="1400" spc="-20" dirty="0">
                <a:solidFill>
                  <a:srgbClr val="FFFFFF"/>
                </a:solidFill>
                <a:latin typeface="Arial"/>
                <a:cs typeface="Arial"/>
              </a:rPr>
              <a:t>33 </a:t>
            </a:r>
            <a:r>
              <a:rPr lang="es-MX" sz="1400" spc="-30" dirty="0">
                <a:solidFill>
                  <a:srgbClr val="FFFFFF"/>
                </a:solidFill>
                <a:latin typeface="Arial"/>
                <a:cs typeface="Arial"/>
              </a:rPr>
              <a:t>1441</a:t>
            </a:r>
            <a:r>
              <a:rPr lang="es-MX"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1400" spc="-40" dirty="0">
                <a:solidFill>
                  <a:srgbClr val="FFFFFF"/>
                </a:solidFill>
                <a:latin typeface="Arial"/>
                <a:cs typeface="Arial"/>
              </a:rPr>
              <a:t>1752</a:t>
            </a:r>
          </a:p>
          <a:p>
            <a:pPr marL="12699">
              <a:spcBef>
                <a:spcPts val="240"/>
              </a:spcBef>
            </a:pPr>
            <a:r>
              <a:rPr lang="es-MX"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s-MX" sz="1400" dirty="0">
              <a:latin typeface="Arial"/>
              <a:cs typeface="Arial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FF3F18E-16E0-4BF0-BA20-618733975EA2}"/>
              </a:ext>
            </a:extLst>
          </p:cNvPr>
          <p:cNvSpPr txBox="1"/>
          <p:nvPr/>
        </p:nvSpPr>
        <p:spPr>
          <a:xfrm>
            <a:off x="8843865" y="5063398"/>
            <a:ext cx="15546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www.mavara.mx</a:t>
            </a:r>
            <a:endParaRPr lang="ko-KR" alt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6F9978B-A622-4198-A032-F3540ED6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21" y="0"/>
            <a:ext cx="5474208" cy="6858000"/>
          </a:xfrm>
          <a:prstGeom prst="rect">
            <a:avLst/>
          </a:prstGeom>
        </p:spPr>
      </p:pic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1AC96DEB-3031-4FE7-BAD3-19403C3FA40E}"/>
              </a:ext>
            </a:extLst>
          </p:cNvPr>
          <p:cNvSpPr/>
          <p:nvPr/>
        </p:nvSpPr>
        <p:spPr>
          <a:xfrm>
            <a:off x="9961392" y="4524028"/>
            <a:ext cx="356459" cy="36512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BC479E16-5C1C-48EB-8B27-D37EBD801D57}"/>
              </a:ext>
            </a:extLst>
          </p:cNvPr>
          <p:cNvSpPr/>
          <p:nvPr/>
        </p:nvSpPr>
        <p:spPr>
          <a:xfrm>
            <a:off x="9430719" y="4533809"/>
            <a:ext cx="365125" cy="36512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9F027283-7EA8-4382-874C-74AA53CD9F2D}"/>
              </a:ext>
            </a:extLst>
          </p:cNvPr>
          <p:cNvSpPr>
            <a:spLocks noChangeAspect="1"/>
          </p:cNvSpPr>
          <p:nvPr/>
        </p:nvSpPr>
        <p:spPr>
          <a:xfrm>
            <a:off x="8900046" y="4533809"/>
            <a:ext cx="365125" cy="3651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6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72334B-5A7D-453B-917D-B54D6102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err="1"/>
              <a:t>Mavara</a:t>
            </a:r>
            <a:r>
              <a:rPr lang="es-ES" dirty="0"/>
              <a:t> plantaciones de </a:t>
            </a:r>
            <a:r>
              <a:rPr lang="es-ES" dirty="0" err="1"/>
              <a:t>agroalimentos</a:t>
            </a:r>
            <a:r>
              <a:rPr lang="es-ES" dirty="0"/>
              <a:t> en Jalisco, México.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32E543-3AFA-4B5E-80C0-61F58A63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2</a:t>
            </a:fld>
            <a:endParaRPr lang="es-MX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40A8232-1640-412E-8E8E-F7D85E8745C9}"/>
              </a:ext>
            </a:extLst>
          </p:cNvPr>
          <p:cNvSpPr txBox="1"/>
          <p:nvPr/>
        </p:nvSpPr>
        <p:spPr>
          <a:xfrm>
            <a:off x="2235200" y="1473306"/>
            <a:ext cx="4610100" cy="319318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4" algn="just">
              <a:lnSpc>
                <a:spcPct val="150000"/>
              </a:lnSpc>
              <a:spcBef>
                <a:spcPts val="340"/>
              </a:spcBef>
              <a:tabLst>
                <a:tab pos="151117" algn="l"/>
              </a:tabLst>
            </a:pPr>
            <a:r>
              <a:rPr lang="es-MX" b="1" spc="-50" dirty="0">
                <a:solidFill>
                  <a:srgbClr val="6E7B8C"/>
                </a:solidFill>
                <a:latin typeface="Arial"/>
                <a:cs typeface="Arial"/>
              </a:rPr>
              <a:t>3. </a:t>
            </a:r>
            <a:r>
              <a:rPr b="1" spc="-50" dirty="0">
                <a:solidFill>
                  <a:srgbClr val="6E7B8C"/>
                </a:solidFill>
                <a:latin typeface="Arial"/>
                <a:cs typeface="Arial"/>
              </a:rPr>
              <a:t>NOSOTROS</a:t>
            </a:r>
            <a:endParaRPr dirty="0">
              <a:latin typeface="Arial"/>
              <a:cs typeface="Arial"/>
            </a:endParaRPr>
          </a:p>
          <a:p>
            <a:pPr marL="12064" algn="just">
              <a:lnSpc>
                <a:spcPct val="150000"/>
              </a:lnSpc>
              <a:spcBef>
                <a:spcPts val="240"/>
              </a:spcBef>
              <a:tabLst>
                <a:tab pos="151117" algn="l"/>
              </a:tabLst>
            </a:pPr>
            <a:r>
              <a:rPr lang="es-MX" b="1" spc="-55" dirty="0">
                <a:solidFill>
                  <a:srgbClr val="6E7B8C"/>
                </a:solidFill>
                <a:latin typeface="Arial"/>
                <a:cs typeface="Arial"/>
              </a:rPr>
              <a:t>4. ¿QUE ES MAVARA?</a:t>
            </a:r>
            <a:endParaRPr dirty="0">
              <a:latin typeface="Arial"/>
              <a:cs typeface="Arial"/>
            </a:endParaRPr>
          </a:p>
          <a:p>
            <a:pPr marL="12064" algn="just">
              <a:lnSpc>
                <a:spcPct val="150000"/>
              </a:lnSpc>
              <a:spcBef>
                <a:spcPts val="240"/>
              </a:spcBef>
              <a:tabLst>
                <a:tab pos="151117" algn="l"/>
              </a:tabLst>
            </a:pPr>
            <a:r>
              <a:rPr lang="es-MX" b="1" spc="-55" dirty="0">
                <a:solidFill>
                  <a:srgbClr val="6E7B8C"/>
                </a:solidFill>
                <a:latin typeface="Arial"/>
                <a:cs typeface="Arial"/>
              </a:rPr>
              <a:t>6. ¿QUE HACEMOS? </a:t>
            </a:r>
          </a:p>
          <a:p>
            <a:pPr marL="12064">
              <a:lnSpc>
                <a:spcPct val="150000"/>
              </a:lnSpc>
              <a:spcBef>
                <a:spcPts val="240"/>
              </a:spcBef>
              <a:tabLst>
                <a:tab pos="151117" algn="l"/>
              </a:tabLst>
            </a:pPr>
            <a:r>
              <a:rPr lang="es-MX" b="1" spc="-10" dirty="0">
                <a:solidFill>
                  <a:srgbClr val="6E7B8C"/>
                </a:solidFill>
                <a:latin typeface="Arial"/>
                <a:cs typeface="Arial"/>
              </a:rPr>
              <a:t>8. INVERSION</a:t>
            </a:r>
            <a:endParaRPr dirty="0">
              <a:latin typeface="Arial"/>
              <a:cs typeface="Arial"/>
            </a:endParaRPr>
          </a:p>
          <a:p>
            <a:pPr marL="368269">
              <a:spcBef>
                <a:spcPts val="240"/>
              </a:spcBef>
            </a:pPr>
            <a:r>
              <a:rPr lang="es-MX" spc="-105" dirty="0">
                <a:solidFill>
                  <a:srgbClr val="6E7B8C"/>
                </a:solidFill>
                <a:latin typeface="Verdana"/>
                <a:cs typeface="Verdana"/>
              </a:rPr>
              <a:t>¿Por qué invertir?</a:t>
            </a:r>
            <a:endParaRPr dirty="0">
              <a:latin typeface="Verdana"/>
              <a:cs typeface="Verdana"/>
            </a:endParaRPr>
          </a:p>
          <a:p>
            <a:pPr marL="368269">
              <a:spcBef>
                <a:spcPts val="240"/>
              </a:spcBef>
            </a:pPr>
            <a:r>
              <a:rPr lang="es-MX" spc="-45" dirty="0">
                <a:solidFill>
                  <a:srgbClr val="6E7B8C"/>
                </a:solidFill>
                <a:latin typeface="Verdana"/>
                <a:cs typeface="Verdana"/>
              </a:rPr>
              <a:t>Líderes en el mercado</a:t>
            </a:r>
            <a:endParaRPr dirty="0">
              <a:latin typeface="Verdana"/>
              <a:cs typeface="Verdana"/>
            </a:endParaRPr>
          </a:p>
          <a:p>
            <a:pPr marL="368269" marR="2207075">
              <a:lnSpc>
                <a:spcPct val="150000"/>
              </a:lnSpc>
            </a:pPr>
            <a:r>
              <a:rPr lang="es-MX" spc="-90" dirty="0">
                <a:solidFill>
                  <a:srgbClr val="6E7B8C"/>
                </a:solidFill>
                <a:latin typeface="Verdana"/>
                <a:cs typeface="Verdana"/>
              </a:rPr>
              <a:t>Precio</a:t>
            </a:r>
            <a:endParaRPr dirty="0">
              <a:latin typeface="Verdana"/>
              <a:cs typeface="Verdana"/>
            </a:endParaRPr>
          </a:p>
          <a:p>
            <a:pPr marL="12064">
              <a:lnSpc>
                <a:spcPct val="150000"/>
              </a:lnSpc>
              <a:spcBef>
                <a:spcPts val="240"/>
              </a:spcBef>
              <a:tabLst>
                <a:tab pos="151117" algn="l"/>
              </a:tabLst>
            </a:pPr>
            <a:r>
              <a:rPr lang="es-MX" b="1" spc="-45" dirty="0">
                <a:solidFill>
                  <a:srgbClr val="6E7B8C"/>
                </a:solidFill>
                <a:latin typeface="Arial"/>
                <a:cs typeface="Arial"/>
              </a:rPr>
              <a:t>13. </a:t>
            </a:r>
            <a:r>
              <a:rPr b="1" spc="-45" dirty="0">
                <a:solidFill>
                  <a:srgbClr val="6E7B8C"/>
                </a:solidFill>
                <a:latin typeface="Arial"/>
                <a:cs typeface="Arial"/>
              </a:rPr>
              <a:t>CONTACTO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568A5B-E8EF-4F49-9C87-3ED2C06FA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68FFF5-3A0B-4F0B-AE57-04FDBD7E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CA6017-1189-498E-9D2F-85CBC58C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8EA8B8-69B1-45F0-840A-2D4190A1D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B85B3B79-5E63-432B-919C-F211ADAAC855}"/>
              </a:ext>
            </a:extLst>
          </p:cNvPr>
          <p:cNvSpPr txBox="1"/>
          <p:nvPr/>
        </p:nvSpPr>
        <p:spPr>
          <a:xfrm>
            <a:off x="1910715" y="4735603"/>
            <a:ext cx="8370570" cy="664606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699" marR="5079" algn="just">
              <a:lnSpc>
                <a:spcPct val="111100"/>
              </a:lnSpc>
              <a:spcBef>
                <a:spcPts val="440"/>
              </a:spcBef>
            </a:pPr>
            <a:r>
              <a:rPr sz="1400" spc="-50" dirty="0" err="1">
                <a:solidFill>
                  <a:srgbClr val="4C4545"/>
                </a:solidFill>
                <a:latin typeface="Arial"/>
                <a:cs typeface="Arial"/>
              </a:rPr>
              <a:t>Somos</a:t>
            </a:r>
            <a:r>
              <a:rPr sz="1400" spc="-50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C4545"/>
                </a:solidFill>
                <a:latin typeface="Arial"/>
                <a:cs typeface="Arial"/>
              </a:rPr>
              <a:t>una </a:t>
            </a:r>
            <a:r>
              <a:rPr sz="1400" spc="-4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empresa</a:t>
            </a:r>
            <a:r>
              <a:rPr sz="1400" spc="-40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C4545"/>
                </a:solidFill>
                <a:latin typeface="Arial"/>
                <a:cs typeface="Arial"/>
              </a:rPr>
              <a:t>dedicada </a:t>
            </a:r>
            <a:r>
              <a:rPr sz="1400" spc="-30" dirty="0">
                <a:solidFill>
                  <a:srgbClr val="4C4545"/>
                </a:solidFill>
                <a:latin typeface="Arial"/>
                <a:cs typeface="Arial"/>
              </a:rPr>
              <a:t>al </a:t>
            </a:r>
            <a:r>
              <a:rPr sz="1400" spc="-20" dirty="0">
                <a:solidFill>
                  <a:srgbClr val="4C4545"/>
                </a:solidFill>
                <a:latin typeface="Arial"/>
                <a:cs typeface="Arial"/>
              </a:rPr>
              <a:t>establecimiento, </a:t>
            </a:r>
            <a:r>
              <a:rPr sz="1400" spc="-25" dirty="0">
                <a:solidFill>
                  <a:srgbClr val="4C4545"/>
                </a:solidFill>
                <a:latin typeface="Arial"/>
                <a:cs typeface="Arial"/>
              </a:rPr>
              <a:t>desarrollo y aprovechamiento </a:t>
            </a:r>
            <a:r>
              <a:rPr sz="1400" spc="15" dirty="0">
                <a:solidFill>
                  <a:srgbClr val="4C4545"/>
                </a:solidFill>
                <a:latin typeface="Arial"/>
                <a:cs typeface="Arial"/>
              </a:rPr>
              <a:t>de </a:t>
            </a:r>
            <a:r>
              <a:rPr sz="1400" spc="-30" dirty="0" err="1">
                <a:solidFill>
                  <a:srgbClr val="4C4545"/>
                </a:solidFill>
                <a:latin typeface="Arial"/>
                <a:cs typeface="Arial"/>
              </a:rPr>
              <a:t>plantaciones</a:t>
            </a:r>
            <a:r>
              <a:rPr sz="1400" spc="-30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lang="es-MX" sz="1400" spc="15" dirty="0">
                <a:solidFill>
                  <a:srgbClr val="4C4545"/>
                </a:solidFill>
                <a:latin typeface="Arial"/>
                <a:cs typeface="Arial"/>
              </a:rPr>
              <a:t>de </a:t>
            </a:r>
            <a:r>
              <a:rPr lang="es-MX" sz="1400" spc="15" dirty="0" err="1">
                <a:solidFill>
                  <a:srgbClr val="4C4545"/>
                </a:solidFill>
                <a:latin typeface="Arial"/>
                <a:cs typeface="Arial"/>
              </a:rPr>
              <a:t>berries</a:t>
            </a:r>
            <a:r>
              <a:rPr lang="es-MX" sz="1400" spc="15" dirty="0">
                <a:solidFill>
                  <a:srgbClr val="4C4545"/>
                </a:solidFill>
                <a:latin typeface="Arial"/>
                <a:cs typeface="Arial"/>
              </a:rPr>
              <a:t> y </a:t>
            </a:r>
            <a:r>
              <a:rPr lang="es-MX" sz="1400" spc="1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agroalimentos</a:t>
            </a:r>
            <a:r>
              <a:rPr lang="es-MX" sz="1400" spc="15" dirty="0">
                <a:solidFill>
                  <a:srgbClr val="4C4545"/>
                </a:solidFill>
                <a:latin typeface="Arial"/>
                <a:cs typeface="Arial"/>
              </a:rPr>
              <a:t> en Jalisco, </a:t>
            </a:r>
            <a:r>
              <a:rPr sz="1400" spc="-5" dirty="0" err="1">
                <a:solidFill>
                  <a:srgbClr val="4C4545"/>
                </a:solidFill>
                <a:latin typeface="Arial"/>
                <a:cs typeface="Arial"/>
              </a:rPr>
              <a:t>como</a:t>
            </a:r>
            <a:r>
              <a:rPr sz="1400" spc="-5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C4545"/>
                </a:solidFill>
                <a:latin typeface="Arial"/>
                <a:cs typeface="Arial"/>
              </a:rPr>
              <a:t>una  </a:t>
            </a:r>
            <a:r>
              <a:rPr sz="1400" spc="-25" dirty="0">
                <a:solidFill>
                  <a:srgbClr val="4C4545"/>
                </a:solidFill>
                <a:latin typeface="Arial"/>
                <a:cs typeface="Arial"/>
              </a:rPr>
              <a:t>alternativa</a:t>
            </a:r>
            <a:r>
              <a:rPr sz="1400" spc="-60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C4545"/>
                </a:solidFill>
                <a:latin typeface="Arial"/>
                <a:cs typeface="Arial"/>
              </a:rPr>
              <a:t>de</a:t>
            </a:r>
            <a:r>
              <a:rPr sz="1400" spc="-60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4C4545"/>
                </a:solidFill>
                <a:latin typeface="Arial"/>
                <a:cs typeface="Arial"/>
              </a:rPr>
              <a:t>negocio</a:t>
            </a:r>
            <a:r>
              <a:rPr sz="1400" spc="-60" dirty="0">
                <a:solidFill>
                  <a:srgbClr val="4C4545"/>
                </a:solidFill>
                <a:latin typeface="Arial"/>
                <a:cs typeface="Arial"/>
              </a:rPr>
              <a:t> </a:t>
            </a:r>
            <a:r>
              <a:rPr sz="1400" spc="-20" dirty="0" err="1">
                <a:solidFill>
                  <a:srgbClr val="4C4545"/>
                </a:solidFill>
                <a:latin typeface="Arial"/>
                <a:cs typeface="Arial"/>
              </a:rPr>
              <a:t>exitoso</a:t>
            </a:r>
            <a:r>
              <a:rPr lang="es-MX" sz="1400" spc="-60" dirty="0">
                <a:solidFill>
                  <a:srgbClr val="4C4545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Marcador de posición de imagen 11">
            <a:extLst>
              <a:ext uri="{FF2B5EF4-FFF2-40B4-BE49-F238E27FC236}">
                <a16:creationId xmlns:a16="http://schemas.microsoft.com/office/drawing/2014/main" id="{E6DB1DA3-AF37-4B84-8A9C-E49666A9E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8" b="25348"/>
          <a:stretch>
            <a:fillRect/>
          </a:stretch>
        </p:blipFill>
        <p:spPr>
          <a:xfrm>
            <a:off x="1054063" y="573601"/>
            <a:ext cx="10083874" cy="3097591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3DB4E2-BCF8-4D83-9D65-C2F68633F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9" b="10538"/>
          <a:stretch/>
        </p:blipFill>
        <p:spPr>
          <a:xfrm>
            <a:off x="4746348" y="4194628"/>
            <a:ext cx="2699303" cy="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C812CF-F0B9-4F8F-9DDC-3CD6294B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450" y="6356349"/>
            <a:ext cx="4114800" cy="365125"/>
          </a:xfrm>
        </p:spPr>
        <p:txBody>
          <a:bodyPr/>
          <a:lstStyle/>
          <a:p>
            <a:r>
              <a:rPr lang="es-ES" dirty="0" err="1"/>
              <a:t>Mavara</a:t>
            </a:r>
            <a:r>
              <a:rPr lang="es-ES" dirty="0"/>
              <a:t> plantaciones de </a:t>
            </a:r>
            <a:r>
              <a:rPr lang="es-ES" dirty="0" err="1"/>
              <a:t>agroalimentos</a:t>
            </a:r>
            <a:r>
              <a:rPr lang="es-ES" dirty="0"/>
              <a:t> en Jalisco, México.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7D73ED-EFF6-4E7E-BBFE-06482B19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4</a:t>
            </a:fld>
            <a:endParaRPr lang="es-MX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21F8610-0F60-4FE0-99F2-3E22AF074F3A}"/>
              </a:ext>
            </a:extLst>
          </p:cNvPr>
          <p:cNvSpPr txBox="1"/>
          <p:nvPr/>
        </p:nvSpPr>
        <p:spPr>
          <a:xfrm>
            <a:off x="1257300" y="2607808"/>
            <a:ext cx="4699000" cy="228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MAVARA PRODUCE, es una empresa mexicana sólida y confiable, dedicada a la producción y comercialización de </a:t>
            </a:r>
            <a:r>
              <a:rPr lang="es-MX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agroalimentos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través de mercados nacionales e internacionales.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Estamos </a:t>
            </a:r>
            <a:r>
              <a:rPr lang="es-MX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alineandos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los más altos estándares de calidad, para el cumplimiento de unidades de producción rentables y sostenibles, así como el desarrollo de inversiones seguras y confiables a nuestros socios e inversionistas.</a:t>
            </a:r>
            <a:endParaRPr lang="es-MX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6F7F5A-B837-4F9A-AE3E-2C135E969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1225005"/>
            <a:ext cx="3911600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MX" sz="3200" b="1" spc="140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</a:t>
            </a:r>
            <a:r>
              <a:rPr lang="es-MX" sz="3200" b="1" spc="140" dirty="0" err="1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Mavara</a:t>
            </a:r>
            <a:r>
              <a:rPr lang="es-MX" sz="3200" b="1" spc="140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 spc="-415" dirty="0">
              <a:solidFill>
                <a:srgbClr val="084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Marcador de posición de imagen 3" descr="Hojas de ensueño a la luz del sol">
            <a:extLst>
              <a:ext uri="{FF2B5EF4-FFF2-40B4-BE49-F238E27FC236}">
                <a16:creationId xmlns:a16="http://schemas.microsoft.com/office/drawing/2014/main" id="{1CBF6E0D-448F-41E1-9BB4-A446E4FE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146" y="0"/>
            <a:ext cx="6548854" cy="6858000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FDFBC02-2888-4896-BDF7-63803E4D1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835ECD-BE63-4145-B4C9-AC73048E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5</a:t>
            </a:fld>
            <a:endParaRPr lang="es-MX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1F02BDB-3BE5-4DA2-BE05-E7C4CE345D44}"/>
              </a:ext>
            </a:extLst>
          </p:cNvPr>
          <p:cNvSpPr/>
          <p:nvPr/>
        </p:nvSpPr>
        <p:spPr>
          <a:xfrm>
            <a:off x="-12201" y="-1"/>
            <a:ext cx="12204201" cy="6858001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B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7F68D13-2AE9-440A-AC3A-228BE5D0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76" y="1918284"/>
            <a:ext cx="2114646" cy="250603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4625DC7-912D-4FB6-8B9C-36B8875AED9B}"/>
              </a:ext>
            </a:extLst>
          </p:cNvPr>
          <p:cNvSpPr txBox="1"/>
          <p:nvPr/>
        </p:nvSpPr>
        <p:spPr>
          <a:xfrm>
            <a:off x="2749437" y="4683097"/>
            <a:ext cx="6680924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DCE0D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2400" dirty="0">
              <a:solidFill>
                <a:srgbClr val="DCE0D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1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C812CF-F0B9-4F8F-9DDC-3CD6294B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450" y="6356349"/>
            <a:ext cx="4114800" cy="365125"/>
          </a:xfrm>
        </p:spPr>
        <p:txBody>
          <a:bodyPr/>
          <a:lstStyle/>
          <a:p>
            <a:r>
              <a:rPr lang="es-ES" dirty="0" err="1"/>
              <a:t>Mavara</a:t>
            </a:r>
            <a:r>
              <a:rPr lang="es-ES" dirty="0"/>
              <a:t> plantaciones de </a:t>
            </a:r>
            <a:r>
              <a:rPr lang="es-ES" dirty="0" err="1"/>
              <a:t>agroalimentos</a:t>
            </a:r>
            <a:r>
              <a:rPr lang="es-ES" dirty="0"/>
              <a:t> en Jalisco, México.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7D73ED-EFF6-4E7E-BBFE-06482B19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6</a:t>
            </a:fld>
            <a:endParaRPr lang="es-MX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21F8610-0F60-4FE0-99F2-3E22AF074F3A}"/>
              </a:ext>
            </a:extLst>
          </p:cNvPr>
          <p:cNvSpPr txBox="1"/>
          <p:nvPr/>
        </p:nvSpPr>
        <p:spPr>
          <a:xfrm>
            <a:off x="1257300" y="2607808"/>
            <a:ext cx="4699000" cy="228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Establecemos unidades de negocio rentables buscando el equilibrio entre la producción, la rentabilidad y la sostenibilidad ambiental.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como, brindar servicios y productos de la más alta calidad, desde la producción hasta la comercialización, y administrar de forma profesional y responsable los fondos de inversión y promover el desarrollo económico con nuevas herramientas de inversión colectiva.</a:t>
            </a:r>
            <a:endParaRPr lang="es-MX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6F7F5A-B837-4F9A-AE3E-2C135E969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1190009"/>
            <a:ext cx="3911600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MX" sz="3200" b="1" spc="140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hacemos?</a:t>
            </a:r>
            <a:endParaRPr sz="3200" b="1" spc="-415" dirty="0">
              <a:solidFill>
                <a:srgbClr val="084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posición de imagen 3" descr="Gota de agua cuelga desde la punta de una hoja">
            <a:extLst>
              <a:ext uri="{FF2B5EF4-FFF2-40B4-BE49-F238E27FC236}">
                <a16:creationId xmlns:a16="http://schemas.microsoft.com/office/drawing/2014/main" id="{D3D0EB43-F3A8-4342-982D-B2D07A1A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146" y="0"/>
            <a:ext cx="6548854" cy="6858000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8A32F3-E207-4160-8E5A-D0FA257CC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4AA44F-B8AE-4DDA-8CCE-3744B441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Mavara plantaciones de agroalimentos en Jalisco, México.</a:t>
            </a: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7C16A6-9D02-4D36-A07F-C62024AE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7</a:t>
            </a:fld>
            <a:endParaRPr lang="es-MX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A62EFE9-E2C2-49AD-9098-B25DE1F7BF8A}"/>
              </a:ext>
            </a:extLst>
          </p:cNvPr>
          <p:cNvGrpSpPr/>
          <p:nvPr/>
        </p:nvGrpSpPr>
        <p:grpSpPr>
          <a:xfrm>
            <a:off x="1612900" y="3009900"/>
            <a:ext cx="3407931" cy="2435764"/>
            <a:chOff x="2055336" y="1749317"/>
            <a:chExt cx="3152142" cy="2849260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65914C5-12D6-44FD-95FA-D1486E642459}"/>
                </a:ext>
              </a:extLst>
            </p:cNvPr>
            <p:cNvSpPr txBox="1"/>
            <p:nvPr userDrawn="1"/>
          </p:nvSpPr>
          <p:spPr>
            <a:xfrm>
              <a:off x="2329114" y="2351808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 MAVARA PRODUCE Invierte y multiplicas tu dinero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자유형: 도형 14">
              <a:extLst>
                <a:ext uri="{FF2B5EF4-FFF2-40B4-BE49-F238E27FC236}">
                  <a16:creationId xmlns:a16="http://schemas.microsoft.com/office/drawing/2014/main" id="{31FFCC1D-4AA9-42E6-B8E5-D80522582395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rgbClr val="084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EE77315D-538C-4CAE-8C2B-972F676BB071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rgbClr val="084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1FBC4660-C544-43EB-8646-A948EB7B7594}"/>
              </a:ext>
            </a:extLst>
          </p:cNvPr>
          <p:cNvSpPr txBox="1"/>
          <p:nvPr/>
        </p:nvSpPr>
        <p:spPr>
          <a:xfrm>
            <a:off x="926295" y="106321"/>
            <a:ext cx="258179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endParaRPr lang="en-US" altLang="ko-KR" sz="4400" b="1" dirty="0">
              <a:solidFill>
                <a:srgbClr val="00B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/>
            <a:endParaRPr lang="en-US" altLang="ko-KR" sz="4400" b="1" dirty="0">
              <a:solidFill>
                <a:srgbClr val="00B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00F6040-8301-45CB-BCA2-7D02A0E40B9C}"/>
              </a:ext>
            </a:extLst>
          </p:cNvPr>
          <p:cNvSpPr txBox="1"/>
          <p:nvPr/>
        </p:nvSpPr>
        <p:spPr>
          <a:xfrm>
            <a:off x="1603086" y="1593123"/>
            <a:ext cx="31103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00B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endParaRPr lang="ko-KR" altLang="en-US" sz="3200" b="1" dirty="0">
              <a:solidFill>
                <a:srgbClr val="00B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DE24462-560E-4BFB-8E75-D71E5DDA3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BF00ED-DFDA-4C28-BB7A-C8485197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44" y="1112171"/>
            <a:ext cx="4583112" cy="4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DB548C5-F50C-423C-9225-6B2261FF0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9" b="10538"/>
          <a:stretch/>
        </p:blipFill>
        <p:spPr>
          <a:xfrm>
            <a:off x="1835083" y="1160418"/>
            <a:ext cx="2654096" cy="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C812CF-F0B9-4F8F-9DDC-3CD6294B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450" y="6356349"/>
            <a:ext cx="4114800" cy="365125"/>
          </a:xfrm>
        </p:spPr>
        <p:txBody>
          <a:bodyPr/>
          <a:lstStyle/>
          <a:p>
            <a:r>
              <a:rPr lang="es-ES" dirty="0" err="1"/>
              <a:t>Mavara</a:t>
            </a:r>
            <a:r>
              <a:rPr lang="es-ES" dirty="0"/>
              <a:t> plantaciones de </a:t>
            </a:r>
            <a:r>
              <a:rPr lang="es-ES" dirty="0" err="1"/>
              <a:t>agroalimentos</a:t>
            </a:r>
            <a:r>
              <a:rPr lang="es-ES" dirty="0"/>
              <a:t> en Jalisco, México.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7D73ED-EFF6-4E7E-BBFE-06482B19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8</a:t>
            </a:fld>
            <a:endParaRPr lang="es-MX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21F8610-0F60-4FE0-99F2-3E22AF074F3A}"/>
              </a:ext>
            </a:extLst>
          </p:cNvPr>
          <p:cNvSpPr txBox="1"/>
          <p:nvPr/>
        </p:nvSpPr>
        <p:spPr>
          <a:xfrm>
            <a:off x="1257300" y="2607808"/>
            <a:ext cx="4699000" cy="288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en la producción de cultivos de </a:t>
            </a:r>
            <a:r>
              <a:rPr lang="es-ES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alimentos esta naturaleza experimentó un gran impulso por las ventajas competitivas que ofrece. En el caso particular de México es un país altamente competitivo en este sector. </a:t>
            </a:r>
          </a:p>
          <a:p>
            <a:endParaRPr lang="es-E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cuenta con excelentes condiciones edafoclimáticas para la producción de </a:t>
            </a:r>
            <a:r>
              <a:rPr lang="es-ES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general. </a:t>
            </a:r>
          </a:p>
          <a:p>
            <a:endParaRPr lang="es-ES" sz="1400" spc="-3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spc="-3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Ofrecemos </a:t>
            </a:r>
            <a:r>
              <a:rPr lang="es-ES" sz="1400" spc="-2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rendimientos </a:t>
            </a:r>
            <a:r>
              <a:rPr lang="es-ES" sz="1400" spc="-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atractivos </a:t>
            </a:r>
            <a:r>
              <a:rPr lang="es-ES" sz="1400" spc="-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ES" sz="1400" spc="-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</a:t>
            </a:r>
            <a:r>
              <a:rPr lang="es-ES" sz="1400" spc="1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1400" spc="-3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 </a:t>
            </a:r>
            <a:r>
              <a:rPr lang="es-ES" sz="1400" spc="-7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es-ES" sz="1400" spc="-6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spc="-1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 </a:t>
            </a:r>
            <a:r>
              <a:rPr lang="es-ES" sz="1400" spc="4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400" spc="-6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spc="-4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conozca</a:t>
            </a:r>
            <a:r>
              <a:rPr lang="es-ES" sz="1400" spc="-6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spc="-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1400" spc="-6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spc="-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industria.</a:t>
            </a:r>
            <a:endParaRPr lang="es-E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9" marR="5079">
              <a:lnSpc>
                <a:spcPct val="115399"/>
              </a:lnSpc>
            </a:pPr>
            <a:r>
              <a:rPr lang="es-ES" sz="1400" spc="-8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spc="-2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</a:t>
            </a:r>
            <a:r>
              <a:rPr lang="es-ES" sz="1400" spc="-3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 </a:t>
            </a:r>
            <a:r>
              <a:rPr lang="es-ES" sz="1400" spc="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</a:t>
            </a:r>
            <a:r>
              <a:rPr lang="es-ES" sz="1400" spc="-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spc="-2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</a:t>
            </a:r>
            <a:r>
              <a:rPr lang="es-ES" sz="1400" spc="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1400" spc="-1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ES" sz="1400" spc="-2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400" spc="-4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ES" sz="1400" spc="-5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 </a:t>
            </a:r>
            <a:r>
              <a:rPr lang="es-ES" sz="1400" spc="1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spc="-9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ES" sz="1400" spc="-4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</a:t>
            </a:r>
            <a:r>
              <a:rPr lang="es-ES" sz="1400" spc="1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spc="-1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es-ES" sz="1400" spc="-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eficaz </a:t>
            </a:r>
            <a:r>
              <a:rPr lang="es-ES" sz="1400" spc="-2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spc="-2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eficiente.  </a:t>
            </a:r>
            <a:r>
              <a:rPr lang="es-ES" sz="1400" spc="-10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¡Tu </a:t>
            </a:r>
            <a:r>
              <a:rPr lang="es-ES" sz="1400" spc="-2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ES" sz="1400" spc="-4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recibes  </a:t>
            </a:r>
            <a:r>
              <a:rPr lang="es-ES" sz="1400" spc="-5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ganancias!</a:t>
            </a:r>
            <a:endParaRPr lang="es-E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6F7F5A-B837-4F9A-AE3E-2C135E969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968410"/>
            <a:ext cx="3911600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MX" sz="3200" b="1" spc="140" dirty="0">
                <a:solidFill>
                  <a:srgbClr val="084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en nuestros cultivos</a:t>
            </a:r>
            <a:endParaRPr sz="3200" b="1" spc="-415" dirty="0">
              <a:solidFill>
                <a:srgbClr val="084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42D4469F-6DD5-41B5-A3B1-04E5B2CF3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8241"/>
          <a:stretch>
            <a:fillRect/>
          </a:stretch>
        </p:blipFill>
        <p:spPr>
          <a:xfrm>
            <a:off x="5643146" y="-16028"/>
            <a:ext cx="6548854" cy="6874028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005A7D-7A6B-4F09-8925-073CA411F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41300"/>
            <a:ext cx="53347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9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835ECD-BE63-4145-B4C9-AC73048E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51FD-3AAF-42C2-9603-CEBE265CF38D}" type="slidenum">
              <a:rPr lang="es-MX" smtClean="0"/>
              <a:t>9</a:t>
            </a:fld>
            <a:endParaRPr lang="es-MX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1F02BDB-3BE5-4DA2-BE05-E7C4CE345D44}"/>
              </a:ext>
            </a:extLst>
          </p:cNvPr>
          <p:cNvSpPr/>
          <p:nvPr/>
        </p:nvSpPr>
        <p:spPr>
          <a:xfrm>
            <a:off x="0" y="-25400"/>
            <a:ext cx="12192000" cy="6883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B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7F68D13-2AE9-440A-AC3A-228BE5D0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76" y="1469200"/>
            <a:ext cx="2114646" cy="250603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4625DC7-912D-4FB6-8B9C-36B8875AED9B}"/>
              </a:ext>
            </a:extLst>
          </p:cNvPr>
          <p:cNvSpPr txBox="1"/>
          <p:nvPr/>
        </p:nvSpPr>
        <p:spPr>
          <a:xfrm>
            <a:off x="1732826" y="4733897"/>
            <a:ext cx="8714146" cy="96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DCE0D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2400" dirty="0">
              <a:solidFill>
                <a:srgbClr val="DCE0D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DCE0D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</a:t>
            </a:r>
            <a:r>
              <a:rPr lang="es-MX" sz="2400" b="1" dirty="0">
                <a:solidFill>
                  <a:srgbClr val="DCE0D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más trabaje tu dinero, menos tendrás que trabajar</a:t>
            </a:r>
            <a:endParaRPr lang="es-MX" sz="2400" dirty="0">
              <a:solidFill>
                <a:srgbClr val="DCE0D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92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622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¿Qué es Mavara?</vt:lpstr>
      <vt:lpstr>Presentación de PowerPoint</vt:lpstr>
      <vt:lpstr>¿Qué hacemos?</vt:lpstr>
      <vt:lpstr>Presentación de PowerPoint</vt:lpstr>
      <vt:lpstr>Inversión en nuestros cultivos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Packo Medina</dc:creator>
  <cp:lastModifiedBy>Packo Medina</cp:lastModifiedBy>
  <cp:revision>27</cp:revision>
  <dcterms:created xsi:type="dcterms:W3CDTF">2020-09-16T18:40:40Z</dcterms:created>
  <dcterms:modified xsi:type="dcterms:W3CDTF">2020-10-02T04:45:54Z</dcterms:modified>
</cp:coreProperties>
</file>